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0" r:id="rId4"/>
    <p:sldId id="259" r:id="rId5"/>
    <p:sldId id="257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132" autoAdjust="0"/>
  </p:normalViewPr>
  <p:slideViewPr>
    <p:cSldViewPr>
      <p:cViewPr>
        <p:scale>
          <a:sx n="70" d="100"/>
          <a:sy n="70" d="100"/>
        </p:scale>
        <p:origin x="-138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4C71EC6-210F-42DE-9C53-41977AD35B3D}" type="datetimeFigureOut">
              <a:rPr lang="ru-RU" smtClean="0"/>
              <a:pPr/>
              <a:t>29.11.2021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4C71EC6-210F-42DE-9C53-41977AD35B3D}" type="datetimeFigureOut">
              <a:rPr lang="ru-RU" smtClean="0"/>
              <a:pPr/>
              <a:t>29.11.2021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4C71EC6-210F-42DE-9C53-41977AD35B3D}" type="datetimeFigureOut">
              <a:rPr lang="ru-RU" smtClean="0"/>
              <a:pPr/>
              <a:t>29.11.2021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Прямоугольник 6"/>
          <p:cNvSpPr/>
          <p:nvPr userDrawn="1"/>
        </p:nvSpPr>
        <p:spPr>
          <a:xfrm>
            <a:off x="342000" y="369000"/>
            <a:ext cx="8460000" cy="6120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8" name="Picture 4" descr="http://cdn.xl.thumbs.canstockphoto.com/canstock8696699.jpg"/>
          <p:cNvPicPr>
            <a:picLocks noChangeAspect="1" noChangeArrowheads="1"/>
          </p:cNvPicPr>
          <p:nvPr userDrawn="1"/>
        </p:nvPicPr>
        <p:blipFill rotWithShape="1">
          <a:blip r:embed="rId2" cstate="email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7087500" y="369000"/>
            <a:ext cx="1714500" cy="15778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Прямоугольник 6"/>
          <p:cNvSpPr/>
          <p:nvPr userDrawn="1"/>
        </p:nvSpPr>
        <p:spPr>
          <a:xfrm>
            <a:off x="342000" y="369000"/>
            <a:ext cx="8460000" cy="6120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8" name="Picture 4" descr="http://cdn.xl.thumbs.canstockphoto.com/canstock8696699.jpg"/>
          <p:cNvPicPr>
            <a:picLocks noChangeAspect="1" noChangeArrowheads="1"/>
          </p:cNvPicPr>
          <p:nvPr userDrawn="1"/>
        </p:nvPicPr>
        <p:blipFill rotWithShape="1">
          <a:blip r:embed="rId2" cstate="email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7087500" y="369000"/>
            <a:ext cx="1714500" cy="15778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 descr="http://img-fotki.yandex.ru/get/9805/37366204.57d/0_124e8d_d34c38c4_L.png"/>
          <p:cNvPicPr>
            <a:picLocks noChangeAspect="1" noChangeArrowheads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9512" y="4592954"/>
            <a:ext cx="2376264" cy="19200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8" name="Прямоугольник 7"/>
          <p:cNvSpPr/>
          <p:nvPr userDrawn="1"/>
        </p:nvSpPr>
        <p:spPr>
          <a:xfrm>
            <a:off x="342000" y="369000"/>
            <a:ext cx="8460000" cy="6120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9" name="Picture 2" descr="https://cdn.vectorstock.com/i/thumbs/39,21/curled-corners-vector-133921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441687" y="5038587"/>
            <a:ext cx="1376663" cy="1450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10" name="Прямоугольник 9"/>
          <p:cNvSpPr/>
          <p:nvPr userDrawn="1"/>
        </p:nvSpPr>
        <p:spPr>
          <a:xfrm>
            <a:off x="342000" y="369000"/>
            <a:ext cx="8460000" cy="6120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1" name="Picture 2" descr="https://cdn.vectorstock.com/i/thumbs/39,21/curled-corners-vector-133921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441687" y="5038587"/>
            <a:ext cx="1376663" cy="1450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http://www.wmae.pl/news/big/1345702090.jpg"/>
          <p:cNvPicPr>
            <a:picLocks noChangeAspect="1" noChangeArrowheads="1"/>
          </p:cNvPicPr>
          <p:nvPr userDrawn="1"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42000" y="369000"/>
            <a:ext cx="1332268" cy="1224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4C71EC6-210F-42DE-9C53-41977AD35B3D}" type="datetimeFigureOut">
              <a:rPr lang="ru-RU" smtClean="0"/>
              <a:pPr/>
              <a:t>29.11.2021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4C71EC6-210F-42DE-9C53-41977AD35B3D}" type="datetimeFigureOut">
              <a:rPr lang="ru-RU" smtClean="0"/>
              <a:pPr/>
              <a:t>29.11.2021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4C71EC6-210F-42DE-9C53-41977AD35B3D}" type="datetimeFigureOut">
              <a:rPr lang="ru-RU" smtClean="0"/>
              <a:pPr/>
              <a:t>29.11.2021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4C71EC6-210F-42DE-9C53-41977AD35B3D}" type="datetimeFigureOut">
              <a:rPr lang="ru-RU" smtClean="0"/>
              <a:pPr/>
              <a:t>29.11.2021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 b="5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2996952"/>
            <a:ext cx="9144000" cy="86409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162000" y="189000"/>
            <a:ext cx="8820000" cy="6480000"/>
          </a:xfrm>
          <a:prstGeom prst="rect">
            <a:avLst/>
          </a:prstGeom>
          <a:noFill/>
          <a:ln w="76200">
            <a:solidFill>
              <a:srgbClr val="00B05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235614" y="264840"/>
            <a:ext cx="8672772" cy="6328320"/>
          </a:xfrm>
          <a:prstGeom prst="rect">
            <a:avLst/>
          </a:prstGeom>
          <a:noFill/>
          <a:ln w="76200">
            <a:solidFill>
              <a:srgbClr val="FFFF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306000" y="333000"/>
            <a:ext cx="8532000" cy="6192000"/>
          </a:xfrm>
          <a:prstGeom prst="rect">
            <a:avLst/>
          </a:prstGeom>
          <a:noFill/>
          <a:ln w="76200">
            <a:solidFill>
              <a:srgbClr val="00B05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" name="Picture 2" descr="http://img-fotki.yandex.ru/get/9805/37366204.57d/0_124e8d_d34c38c4_L.png"/>
          <p:cNvPicPr>
            <a:picLocks noChangeAspect="1" noChangeArrowheads="1"/>
          </p:cNvPicPr>
          <p:nvPr/>
        </p:nvPicPr>
        <p:blipFill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52798" y="264840"/>
            <a:ext cx="2376264" cy="19200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0" y="6669095"/>
            <a:ext cx="756938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000" b="1" kern="1200" dirty="0" smtClean="0">
                <a:solidFill>
                  <a:srgbClr val="00B050"/>
                </a:solidFill>
                <a:effectLst/>
                <a:latin typeface="Alexandra Zeferino One" pitchFamily="66" charset="0"/>
                <a:ea typeface="+mn-ea"/>
                <a:cs typeface="+mn-cs"/>
              </a:rPr>
              <a:t>© </a:t>
            </a:r>
            <a:r>
              <a:rPr lang="en-US" sz="1000" b="1" kern="1200" dirty="0" err="1" smtClean="0">
                <a:solidFill>
                  <a:srgbClr val="00B050"/>
                </a:solidFill>
                <a:effectLst/>
                <a:latin typeface="Alexandra Zeferino One" pitchFamily="66" charset="0"/>
                <a:ea typeface="+mn-ea"/>
                <a:cs typeface="+mn-cs"/>
              </a:rPr>
              <a:t>FokinaLidia</a:t>
            </a:r>
            <a:endParaRPr lang="ru-RU" sz="1000" b="1" kern="1200" dirty="0">
              <a:solidFill>
                <a:srgbClr val="00B050"/>
              </a:solidFill>
              <a:effectLst/>
              <a:latin typeface="Alexandra Zeferino One" pitchFamily="66" charset="0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2"/>
          <p:cNvSpPr txBox="1">
            <a:spLocks/>
          </p:cNvSpPr>
          <p:nvPr/>
        </p:nvSpPr>
        <p:spPr>
          <a:xfrm>
            <a:off x="3352800" y="6019800"/>
            <a:ext cx="2971801" cy="4928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base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ru-RU" sz="1600" i="1" dirty="0">
                <a:solidFill>
                  <a:schemeClr val="accent3">
                    <a:lumMod val="50000"/>
                  </a:schemeClr>
                </a:solidFill>
                <a:cs typeface="Arial" charset="0"/>
              </a:rPr>
              <a:t>г</a:t>
            </a:r>
            <a:r>
              <a:rPr lang="ru-RU" sz="1600" i="1" dirty="0" smtClean="0">
                <a:solidFill>
                  <a:schemeClr val="accent3">
                    <a:lumMod val="50000"/>
                  </a:schemeClr>
                </a:solidFill>
                <a:cs typeface="Arial" charset="0"/>
              </a:rPr>
              <a:t>. Саки, 2021 год</a:t>
            </a:r>
            <a:endParaRPr lang="ru-RU" sz="1600" i="1" dirty="0">
              <a:solidFill>
                <a:schemeClr val="accent3">
                  <a:lumMod val="50000"/>
                </a:schemeClr>
              </a:solidFill>
              <a:cs typeface="Arial" charset="0"/>
            </a:endParaRPr>
          </a:p>
        </p:txBody>
      </p:sp>
      <p:sp>
        <p:nvSpPr>
          <p:cNvPr id="5" name="Заголовок 5"/>
          <p:cNvSpPr txBox="1">
            <a:spLocks/>
          </p:cNvSpPr>
          <p:nvPr/>
        </p:nvSpPr>
        <p:spPr>
          <a:xfrm>
            <a:off x="457200" y="2133600"/>
            <a:ext cx="8458200" cy="2154436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r>
              <a:rPr lang="ru-RU" sz="2400" b="1" i="1" dirty="0" smtClean="0">
                <a:ln w="19050">
                  <a:solidFill>
                    <a:prstClr val="white"/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 Black" pitchFamily="34" charset="0"/>
                <a:cs typeface="Arial" charset="0"/>
              </a:rPr>
              <a:t>ДОПОЛНИТЕЛЬНАЯ </a:t>
            </a:r>
            <a:r>
              <a:rPr lang="ru-RU" sz="2400" b="1" i="1" dirty="0">
                <a:ln w="19050">
                  <a:solidFill>
                    <a:prstClr val="white"/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 Black" pitchFamily="34" charset="0"/>
                <a:cs typeface="Arial" charset="0"/>
              </a:rPr>
              <a:t>ОБЩЕОБРАЗОВАТЕЛЬНАЯ</a:t>
            </a:r>
          </a:p>
          <a:p>
            <a:pPr fontAlgn="base">
              <a:spcAft>
                <a:spcPct val="0"/>
              </a:spcAft>
              <a:defRPr/>
            </a:pPr>
            <a:r>
              <a:rPr lang="ru-RU" sz="2400" b="1" i="1" dirty="0">
                <a:ln w="19050">
                  <a:solidFill>
                    <a:prstClr val="white"/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 Black" pitchFamily="34" charset="0"/>
                <a:cs typeface="Arial" charset="0"/>
              </a:rPr>
              <a:t>ОБЩЕРАЗВИВАЮЩАЯ ПРОГРАММА</a:t>
            </a:r>
          </a:p>
          <a:p>
            <a:pPr fontAlgn="base">
              <a:spcAft>
                <a:spcPct val="0"/>
              </a:spcAft>
              <a:defRPr/>
            </a:pPr>
            <a:r>
              <a:rPr lang="ru-RU" sz="3200" b="1" i="1" dirty="0">
                <a:ln w="19050">
                  <a:solidFill>
                    <a:prstClr val="white"/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 Black" pitchFamily="34" charset="0"/>
                <a:cs typeface="Arial" charset="0"/>
              </a:rPr>
              <a:t>«АГРОЭКОЛОГИЯ»</a:t>
            </a:r>
          </a:p>
          <a:p>
            <a:pPr fontAlgn="base">
              <a:spcAft>
                <a:spcPct val="0"/>
              </a:spcAft>
              <a:defRPr/>
            </a:pPr>
            <a:endParaRPr lang="ru-RU" sz="5400" b="1" i="1" dirty="0">
              <a:ln w="19050">
                <a:solidFill>
                  <a:prstClr val="white"/>
                </a:solidFill>
                <a:prstDash val="solid"/>
              </a:ln>
              <a:solidFill>
                <a:schemeClr val="accent3">
                  <a:lumMod val="50000"/>
                </a:schemeClr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+mn-lt"/>
              <a:cs typeface="Arial" charset="0"/>
            </a:endParaRPr>
          </a:p>
        </p:txBody>
      </p:sp>
      <p:sp>
        <p:nvSpPr>
          <p:cNvPr id="6" name="Заголовок 5"/>
          <p:cNvSpPr txBox="1">
            <a:spLocks/>
          </p:cNvSpPr>
          <p:nvPr/>
        </p:nvSpPr>
        <p:spPr>
          <a:xfrm>
            <a:off x="2359152" y="609600"/>
            <a:ext cx="6553200" cy="769441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100" b="1" dirty="0">
                <a:solidFill>
                  <a:schemeClr val="accent3">
                    <a:lumMod val="50000"/>
                  </a:schemeClr>
                </a:solidFill>
                <a:latin typeface="Arial Black" pitchFamily="34" charset="0"/>
              </a:rPr>
              <a:t>МУНИЦИПАЛЬНОЕ БЮДЖЕТНОЕ ОБЩЕОБРАЗОВАТЕЛЬНОЕ УЧРЕЖДЕНИЕ </a:t>
            </a:r>
            <a:endParaRPr lang="ru-RU" sz="1100" b="1" dirty="0" smtClean="0">
              <a:solidFill>
                <a:schemeClr val="accent3">
                  <a:lumMod val="50000"/>
                </a:schemeClr>
              </a:solidFill>
              <a:latin typeface="Arial Black" pitchFamily="34" charset="0"/>
            </a:endParaRPr>
          </a:p>
          <a:p>
            <a:r>
              <a:rPr lang="ru-RU" sz="1100" b="1" dirty="0" smtClean="0">
                <a:solidFill>
                  <a:schemeClr val="accent3">
                    <a:lumMod val="50000"/>
                  </a:schemeClr>
                </a:solidFill>
                <a:latin typeface="Arial Black" pitchFamily="34" charset="0"/>
              </a:rPr>
              <a:t>«</a:t>
            </a:r>
            <a:r>
              <a:rPr lang="ru-RU" sz="1100" b="1" dirty="0">
                <a:solidFill>
                  <a:schemeClr val="accent3">
                    <a:lumMod val="50000"/>
                  </a:schemeClr>
                </a:solidFill>
                <a:latin typeface="Arial Black" pitchFamily="34" charset="0"/>
              </a:rPr>
              <a:t>САКСКАЯ СРЕДНЯЯ ШКОЛА № 3 ИМЕНИ КАВАЛЕРА ОРДЕНА СЛАВЫ</a:t>
            </a:r>
          </a:p>
          <a:p>
            <a:r>
              <a:rPr lang="ru-RU" sz="1100" b="1" dirty="0">
                <a:solidFill>
                  <a:schemeClr val="accent3">
                    <a:lumMod val="50000"/>
                  </a:schemeClr>
                </a:solidFill>
                <a:latin typeface="Arial Black" pitchFamily="34" charset="0"/>
              </a:rPr>
              <a:t> 3-Х СТЕПЕНЕЙ ИВАНА ИВАНОВИЧА МОРОЗОВА»</a:t>
            </a:r>
          </a:p>
          <a:p>
            <a:r>
              <a:rPr lang="ru-RU" sz="1100" b="1" dirty="0">
                <a:solidFill>
                  <a:schemeClr val="accent3">
                    <a:lumMod val="50000"/>
                  </a:schemeClr>
                </a:solidFill>
                <a:latin typeface="Arial Black" pitchFamily="34" charset="0"/>
              </a:rPr>
              <a:t>ГОРОДА САКИ РЕСПУБЛИКИ КРЫМ</a:t>
            </a:r>
            <a:endParaRPr lang="ru-RU" sz="1100" b="1" i="1" dirty="0">
              <a:ln w="19050">
                <a:solidFill>
                  <a:prstClr val="white"/>
                </a:solidFill>
                <a:prstDash val="solid"/>
              </a:ln>
              <a:solidFill>
                <a:schemeClr val="accent3">
                  <a:lumMod val="50000"/>
                </a:schemeClr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Arial Black" pitchFamily="34" charset="0"/>
              <a:cs typeface="Arial" charset="0"/>
            </a:endParaRPr>
          </a:p>
        </p:txBody>
      </p:sp>
      <p:sp>
        <p:nvSpPr>
          <p:cNvPr id="9" name="Подзаголовок 2"/>
          <p:cNvSpPr txBox="1">
            <a:spLocks/>
          </p:cNvSpPr>
          <p:nvPr/>
        </p:nvSpPr>
        <p:spPr>
          <a:xfrm>
            <a:off x="490728" y="3886200"/>
            <a:ext cx="5334000" cy="2057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b="1" i="1" dirty="0">
                <a:solidFill>
                  <a:schemeClr val="accent3">
                    <a:lumMod val="50000"/>
                  </a:schemeClr>
                </a:solidFill>
                <a:cs typeface="Arial" charset="0"/>
              </a:rPr>
              <a:t>Направленность</a:t>
            </a:r>
            <a:r>
              <a:rPr lang="ru-RU" sz="1600" i="1" dirty="0">
                <a:solidFill>
                  <a:schemeClr val="accent3">
                    <a:lumMod val="50000"/>
                  </a:schemeClr>
                </a:solidFill>
                <a:cs typeface="Arial" charset="0"/>
              </a:rPr>
              <a:t> </a:t>
            </a:r>
            <a:r>
              <a:rPr lang="ru-RU" sz="1600" i="1" u="sng" dirty="0">
                <a:solidFill>
                  <a:schemeClr val="accent3">
                    <a:lumMod val="50000"/>
                  </a:schemeClr>
                </a:solidFill>
                <a:cs typeface="Arial" charset="0"/>
              </a:rPr>
              <a:t>естественнонаучная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b="1" i="1" dirty="0">
                <a:solidFill>
                  <a:schemeClr val="accent3">
                    <a:lumMod val="50000"/>
                  </a:schemeClr>
                </a:solidFill>
                <a:cs typeface="Arial" charset="0"/>
              </a:rPr>
              <a:t>Срок реализации программы </a:t>
            </a:r>
            <a:r>
              <a:rPr lang="ru-RU" sz="1600" i="1" u="sng" dirty="0">
                <a:solidFill>
                  <a:schemeClr val="accent3">
                    <a:lumMod val="50000"/>
                  </a:schemeClr>
                </a:solidFill>
                <a:cs typeface="Arial" charset="0"/>
              </a:rPr>
              <a:t>- 1 год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b="1" i="1" dirty="0">
                <a:solidFill>
                  <a:schemeClr val="accent3">
                    <a:lumMod val="50000"/>
                  </a:schemeClr>
                </a:solidFill>
                <a:cs typeface="Arial" charset="0"/>
              </a:rPr>
              <a:t>Вид программы </a:t>
            </a:r>
            <a:r>
              <a:rPr lang="ru-RU" sz="1600" i="1" dirty="0">
                <a:solidFill>
                  <a:schemeClr val="accent3">
                    <a:lumMod val="50000"/>
                  </a:schemeClr>
                </a:solidFill>
                <a:cs typeface="Arial" charset="0"/>
              </a:rPr>
              <a:t>- </a:t>
            </a:r>
            <a:r>
              <a:rPr lang="ru-RU" sz="1600" i="1" u="sng" dirty="0">
                <a:solidFill>
                  <a:schemeClr val="accent3">
                    <a:lumMod val="50000"/>
                  </a:schemeClr>
                </a:solidFill>
                <a:cs typeface="Arial" charset="0"/>
              </a:rPr>
              <a:t>модифицированная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b="1" i="1" dirty="0">
                <a:solidFill>
                  <a:schemeClr val="accent3">
                    <a:lumMod val="50000"/>
                  </a:schemeClr>
                </a:solidFill>
                <a:cs typeface="Arial" charset="0"/>
              </a:rPr>
              <a:t>Уровень</a:t>
            </a:r>
            <a:r>
              <a:rPr lang="ru-RU" sz="1600" i="1" dirty="0">
                <a:solidFill>
                  <a:schemeClr val="accent3">
                    <a:lumMod val="50000"/>
                  </a:schemeClr>
                </a:solidFill>
                <a:cs typeface="Arial" charset="0"/>
              </a:rPr>
              <a:t> базовый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b="1" i="1" dirty="0">
                <a:solidFill>
                  <a:schemeClr val="accent3">
                    <a:lumMod val="50000"/>
                  </a:schemeClr>
                </a:solidFill>
                <a:cs typeface="Arial" charset="0"/>
              </a:rPr>
              <a:t>Возраст </a:t>
            </a:r>
            <a:r>
              <a:rPr lang="ru-RU" sz="1600" b="1" i="1" dirty="0" smtClean="0">
                <a:solidFill>
                  <a:schemeClr val="accent3">
                    <a:lumMod val="50000"/>
                  </a:schemeClr>
                </a:solidFill>
                <a:cs typeface="Arial" charset="0"/>
              </a:rPr>
              <a:t>обучающихся</a:t>
            </a:r>
            <a:r>
              <a:rPr lang="ru-RU" sz="1600" i="1" dirty="0" smtClean="0">
                <a:solidFill>
                  <a:schemeClr val="accent3">
                    <a:lumMod val="50000"/>
                  </a:schemeClr>
                </a:solidFill>
                <a:cs typeface="Arial" charset="0"/>
              </a:rPr>
              <a:t> -</a:t>
            </a:r>
            <a:r>
              <a:rPr lang="ru-RU" sz="1600" i="1" u="sng" dirty="0" smtClean="0">
                <a:solidFill>
                  <a:schemeClr val="accent3">
                    <a:lumMod val="50000"/>
                  </a:schemeClr>
                </a:solidFill>
                <a:cs typeface="Arial" charset="0"/>
              </a:rPr>
              <a:t>7-17 </a:t>
            </a:r>
            <a:r>
              <a:rPr lang="ru-RU" sz="1600" i="1" u="sng" dirty="0">
                <a:solidFill>
                  <a:schemeClr val="accent3">
                    <a:lumMod val="50000"/>
                  </a:schemeClr>
                </a:solidFill>
                <a:cs typeface="Arial" charset="0"/>
              </a:rPr>
              <a:t>лет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b="1" i="1" dirty="0">
                <a:solidFill>
                  <a:schemeClr val="accent3">
                    <a:lumMod val="50000"/>
                  </a:schemeClr>
                </a:solidFill>
                <a:cs typeface="Arial" charset="0"/>
              </a:rPr>
              <a:t>Составитель:</a:t>
            </a:r>
            <a:r>
              <a:rPr lang="ru-RU" sz="1600" i="1" dirty="0">
                <a:solidFill>
                  <a:schemeClr val="accent3">
                    <a:lumMod val="50000"/>
                  </a:schemeClr>
                </a:solidFill>
                <a:cs typeface="Arial" charset="0"/>
              </a:rPr>
              <a:t> Китаева Виктория Владимировна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b="1" i="1" dirty="0">
                <a:solidFill>
                  <a:schemeClr val="accent3">
                    <a:lumMod val="50000"/>
                  </a:schemeClr>
                </a:solidFill>
                <a:cs typeface="Arial" charset="0"/>
              </a:rPr>
              <a:t>Должность</a:t>
            </a:r>
            <a:r>
              <a:rPr lang="ru-RU" sz="1600" i="1" dirty="0">
                <a:solidFill>
                  <a:schemeClr val="accent3">
                    <a:lumMod val="50000"/>
                  </a:schemeClr>
                </a:solidFill>
                <a:cs typeface="Arial" charset="0"/>
              </a:rPr>
              <a:t>: педагог дополнительного образования </a:t>
            </a:r>
          </a:p>
        </p:txBody>
      </p:sp>
    </p:spTree>
    <p:extLst>
      <p:ext uri="{BB962C8B-B14F-4D97-AF65-F5344CB8AC3E}">
        <p14:creationId xmlns:p14="http://schemas.microsoft.com/office/powerpoint/2010/main" val="4217251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2"/>
          <p:cNvSpPr txBox="1">
            <a:spLocks/>
          </p:cNvSpPr>
          <p:nvPr/>
        </p:nvSpPr>
        <p:spPr>
          <a:xfrm>
            <a:off x="560832" y="838200"/>
            <a:ext cx="8153400" cy="4191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804863" algn="just" fontAlgn="base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ru-RU" sz="1600" b="1" i="1" dirty="0">
                <a:solidFill>
                  <a:schemeClr val="accent3">
                    <a:lumMod val="50000"/>
                  </a:schemeClr>
                </a:solidFill>
                <a:cs typeface="Arial" charset="0"/>
              </a:rPr>
              <a:t>Экология становится одной из фундаментальных основ формирования личности, способности глобального видения и понимания единства живой и неживой природы. Без знания экологических закономерностей немыслимо становление современного информационно-экологического общества. </a:t>
            </a:r>
          </a:p>
          <a:p>
            <a:pPr marL="0" indent="804863" algn="just" fontAlgn="base">
              <a:spcBef>
                <a:spcPct val="0"/>
              </a:spcBef>
              <a:spcAft>
                <a:spcPct val="0"/>
              </a:spcAft>
              <a:buNone/>
              <a:defRPr/>
            </a:pPr>
            <a:endParaRPr lang="ru-RU" sz="1600" b="1" i="1" dirty="0">
              <a:solidFill>
                <a:schemeClr val="accent3">
                  <a:lumMod val="50000"/>
                </a:schemeClr>
              </a:solidFill>
              <a:cs typeface="Arial" charset="0"/>
            </a:endParaRPr>
          </a:p>
          <a:p>
            <a:pPr marL="0" indent="804863" algn="just" fontAlgn="base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ru-RU" sz="1600" b="1" i="1" dirty="0" smtClean="0">
                <a:solidFill>
                  <a:schemeClr val="accent3">
                    <a:lumMod val="50000"/>
                  </a:schemeClr>
                </a:solidFill>
                <a:cs typeface="Arial" charset="0"/>
              </a:rPr>
              <a:t>Актуальность </a:t>
            </a:r>
            <a:r>
              <a:rPr lang="ru-RU" sz="1600" b="1" i="1" dirty="0">
                <a:solidFill>
                  <a:schemeClr val="accent3">
                    <a:lumMod val="50000"/>
                  </a:schemeClr>
                </a:solidFill>
                <a:cs typeface="Arial" charset="0"/>
              </a:rPr>
              <a:t>программы «Агроэкология» </a:t>
            </a:r>
            <a:r>
              <a:rPr lang="ru-RU" sz="1600" i="1" dirty="0">
                <a:solidFill>
                  <a:schemeClr val="accent3">
                    <a:lumMod val="50000"/>
                  </a:schemeClr>
                </a:solidFill>
                <a:cs typeface="Arial" charset="0"/>
              </a:rPr>
              <a:t>состоит в том, что позволяет познакомить обучающихся с многообразием видов культурных растений, обладающих питательными и целебными свойствами, с современными приемами агротехники выращивания сельскохозяйственных культур, сортов, внесенных в Государственный реестр по Республике Крым. </a:t>
            </a:r>
          </a:p>
          <a:p>
            <a:pPr marL="0" indent="804863" algn="just" fontAlgn="base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ru-RU" sz="1600" i="1" dirty="0">
                <a:solidFill>
                  <a:schemeClr val="accent3">
                    <a:lumMod val="50000"/>
                  </a:schemeClr>
                </a:solidFill>
                <a:cs typeface="Arial" charset="0"/>
              </a:rPr>
              <a:t>В ходе занятий учащиеся учатся прогнозировать последствия своего поведения и деятельности в окружающей среде, овладевают практическими умениями и навыками. Все это способствует становлению и развитию творческих способностей личности ребенка, развитию кругозора детей. Общение с природой - основа формирования экологической культуры, способствует созданию запаса впечатлений, что является предпосылкой для понимания природы как ценности. </a:t>
            </a:r>
          </a:p>
          <a:p>
            <a:pPr marL="0" indent="0" fontAlgn="base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ru-RU" sz="1600" i="1" dirty="0" smtClean="0">
                <a:solidFill>
                  <a:schemeClr val="accent3">
                    <a:lumMod val="50000"/>
                  </a:schemeClr>
                </a:solidFill>
                <a:cs typeface="Arial" charset="0"/>
              </a:rPr>
              <a:t> </a:t>
            </a:r>
            <a:endParaRPr lang="ru-RU" sz="1600" i="1" dirty="0">
              <a:solidFill>
                <a:schemeClr val="accent3">
                  <a:lumMod val="50000"/>
                </a:schemeClr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5195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81000" y="457200"/>
            <a:ext cx="8305800" cy="59855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>
                <a:solidFill>
                  <a:schemeClr val="accent3">
                    <a:lumMod val="50000"/>
                  </a:schemeClr>
                </a:solidFill>
              </a:rPr>
              <a:t>ЦЕЛЬ И ЗАДАЧИ ПРОГРАММЫ</a:t>
            </a:r>
            <a:endParaRPr lang="ru-RU" sz="1400" dirty="0">
              <a:solidFill>
                <a:schemeClr val="accent3">
                  <a:lumMod val="50000"/>
                </a:schemeClr>
              </a:solidFill>
            </a:endParaRPr>
          </a:p>
          <a:p>
            <a:pPr marL="1252538" algn="just"/>
            <a:r>
              <a:rPr lang="ru-RU" sz="1400" b="1" dirty="0">
                <a:solidFill>
                  <a:schemeClr val="accent3">
                    <a:lumMod val="50000"/>
                  </a:schemeClr>
                </a:solidFill>
              </a:rPr>
              <a:t>Цель программы</a:t>
            </a:r>
            <a:r>
              <a:rPr lang="ru-RU" sz="1400" dirty="0">
                <a:solidFill>
                  <a:schemeClr val="accent3">
                    <a:lumMod val="50000"/>
                  </a:schemeClr>
                </a:solidFill>
              </a:rPr>
              <a:t>: Формирование у подрастающего поколения новых ценностей, ориентации к окружающему миру и своему здоровью, активной жизненной позиции с помощью агроэкологических знаний и посильного труда. </a:t>
            </a:r>
          </a:p>
          <a:p>
            <a:pPr algn="ctr"/>
            <a:r>
              <a:rPr lang="ru-RU" sz="1400" b="1" dirty="0">
                <a:solidFill>
                  <a:schemeClr val="accent3">
                    <a:lumMod val="50000"/>
                  </a:schemeClr>
                </a:solidFill>
              </a:rPr>
              <a:t>Задачи</a:t>
            </a:r>
            <a:r>
              <a:rPr lang="ru-RU" sz="1400" dirty="0">
                <a:solidFill>
                  <a:schemeClr val="accent3">
                    <a:lumMod val="50000"/>
                  </a:schemeClr>
                </a:solidFill>
              </a:rPr>
              <a:t>:</a:t>
            </a:r>
          </a:p>
          <a:p>
            <a:r>
              <a:rPr lang="ru-RU" sz="1400" b="1" dirty="0">
                <a:solidFill>
                  <a:schemeClr val="accent3">
                    <a:lumMod val="50000"/>
                  </a:schemeClr>
                </a:solidFill>
              </a:rPr>
              <a:t>Образовательные</a:t>
            </a:r>
            <a:r>
              <a:rPr lang="ru-RU" sz="1400" dirty="0">
                <a:solidFill>
                  <a:schemeClr val="accent3">
                    <a:lumMod val="50000"/>
                  </a:schemeClr>
                </a:solidFill>
              </a:rPr>
              <a:t>:</a:t>
            </a:r>
          </a:p>
          <a:p>
            <a:r>
              <a:rPr lang="ru-RU" sz="1400" dirty="0">
                <a:solidFill>
                  <a:schemeClr val="accent3">
                    <a:lumMod val="50000"/>
                  </a:schemeClr>
                </a:solidFill>
              </a:rPr>
              <a:t>- углубление и расширение знаний по экологическим проблемам производства сельскохозяйственной продукции, а также влияние продуктов питания на здоровье человека;</a:t>
            </a:r>
          </a:p>
          <a:p>
            <a:r>
              <a:rPr lang="ru-RU" sz="1400" dirty="0">
                <a:solidFill>
                  <a:schemeClr val="accent3">
                    <a:lumMod val="50000"/>
                  </a:schemeClr>
                </a:solidFill>
              </a:rPr>
              <a:t>- раскрытие взаимосвязи компонентов </a:t>
            </a:r>
            <a:r>
              <a:rPr lang="ru-RU" sz="1400" dirty="0" err="1">
                <a:solidFill>
                  <a:schemeClr val="accent3">
                    <a:lumMod val="50000"/>
                  </a:schemeClr>
                </a:solidFill>
              </a:rPr>
              <a:t>агросистемы</a:t>
            </a:r>
            <a:r>
              <a:rPr lang="ru-RU" sz="1400" dirty="0">
                <a:solidFill>
                  <a:schemeClr val="accent3">
                    <a:lumMod val="50000"/>
                  </a:schemeClr>
                </a:solidFill>
              </a:rPr>
              <a:t> с факторами окружающей среды и влияния на них антропогенного фактора; </a:t>
            </a:r>
          </a:p>
          <a:p>
            <a:r>
              <a:rPr lang="ru-RU" sz="1400" dirty="0">
                <a:solidFill>
                  <a:schemeClr val="accent3">
                    <a:lumMod val="50000"/>
                  </a:schemeClr>
                </a:solidFill>
              </a:rPr>
              <a:t>- изучение состояния полеводства и овощеводства в Республике Крым;</a:t>
            </a:r>
          </a:p>
          <a:p>
            <a:r>
              <a:rPr lang="ru-RU" sz="1400" dirty="0">
                <a:solidFill>
                  <a:schemeClr val="accent3">
                    <a:lumMod val="50000"/>
                  </a:schemeClr>
                </a:solidFill>
              </a:rPr>
              <a:t>- формирование правильных взглядов на взаимоотношения человека и </a:t>
            </a:r>
            <a:r>
              <a:rPr lang="ru-RU" sz="1400" dirty="0" err="1">
                <a:solidFill>
                  <a:schemeClr val="accent3">
                    <a:lumMod val="50000"/>
                  </a:schemeClr>
                </a:solidFill>
              </a:rPr>
              <a:t>агросистемы</a:t>
            </a:r>
            <a:r>
              <a:rPr lang="ru-RU" sz="1400" dirty="0">
                <a:solidFill>
                  <a:schemeClr val="accent3">
                    <a:lumMod val="50000"/>
                  </a:schemeClr>
                </a:solidFill>
              </a:rPr>
              <a:t>.</a:t>
            </a:r>
          </a:p>
          <a:p>
            <a:r>
              <a:rPr lang="ru-RU" sz="1400" b="1" dirty="0">
                <a:solidFill>
                  <a:schemeClr val="accent3">
                    <a:lumMod val="50000"/>
                  </a:schemeClr>
                </a:solidFill>
              </a:rPr>
              <a:t>Развивающие</a:t>
            </a:r>
            <a:r>
              <a:rPr lang="ru-RU" sz="1400" dirty="0">
                <a:solidFill>
                  <a:schemeClr val="accent3">
                    <a:lumMod val="50000"/>
                  </a:schemeClr>
                </a:solidFill>
              </a:rPr>
              <a:t>:</a:t>
            </a:r>
          </a:p>
          <a:p>
            <a:r>
              <a:rPr lang="ru-RU" sz="1400" dirty="0">
                <a:solidFill>
                  <a:schemeClr val="accent3">
                    <a:lumMod val="50000"/>
                  </a:schemeClr>
                </a:solidFill>
              </a:rPr>
              <a:t>- развитие организаторской способности, общительности, аналитического мышления; </a:t>
            </a:r>
          </a:p>
          <a:p>
            <a:r>
              <a:rPr lang="ru-RU" sz="1400" dirty="0">
                <a:solidFill>
                  <a:schemeClr val="accent3">
                    <a:lumMod val="50000"/>
                  </a:schemeClr>
                </a:solidFill>
              </a:rPr>
              <a:t>- развитие наблюдательности посредствам наглядности при проведении опытов, практических работ, наблюдений на экскурсиях;</a:t>
            </a:r>
          </a:p>
          <a:p>
            <a:r>
              <a:rPr lang="ru-RU" sz="1400" dirty="0">
                <a:solidFill>
                  <a:schemeClr val="accent3">
                    <a:lumMod val="50000"/>
                  </a:schemeClr>
                </a:solidFill>
              </a:rPr>
              <a:t>- привитие навыков общественно-полезного труда, развитие общественной активности, содействие профориентации обучающихся;</a:t>
            </a:r>
          </a:p>
          <a:p>
            <a:r>
              <a:rPr lang="ru-RU" sz="1400" dirty="0">
                <a:solidFill>
                  <a:schemeClr val="accent3">
                    <a:lumMod val="50000"/>
                  </a:schemeClr>
                </a:solidFill>
              </a:rPr>
              <a:t>- совершенствование трудовой подготовки детей, формирование интереса к труду, потребности овладевать определенными трудовыми навыками, опираясь на региональный компонент; </a:t>
            </a:r>
          </a:p>
          <a:p>
            <a:r>
              <a:rPr lang="ru-RU" sz="1400" dirty="0">
                <a:solidFill>
                  <a:schemeClr val="accent3">
                    <a:lumMod val="50000"/>
                  </a:schemeClr>
                </a:solidFill>
              </a:rPr>
              <a:t>- обеспечение разнообразной практической деятельности по изучению и охране окружающей среды. </a:t>
            </a:r>
          </a:p>
          <a:p>
            <a:r>
              <a:rPr lang="ru-RU" sz="1400" b="1" dirty="0">
                <a:solidFill>
                  <a:schemeClr val="accent3">
                    <a:lumMod val="50000"/>
                  </a:schemeClr>
                </a:solidFill>
              </a:rPr>
              <a:t>Воспитательные:</a:t>
            </a:r>
            <a:endParaRPr lang="ru-RU" sz="1400" dirty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ru-RU" sz="1400" dirty="0">
                <a:solidFill>
                  <a:schemeClr val="accent3">
                    <a:lumMod val="50000"/>
                  </a:schemeClr>
                </a:solidFill>
              </a:rPr>
              <a:t>- воспитание экологической грамотности обучающихся; </a:t>
            </a:r>
          </a:p>
          <a:p>
            <a:r>
              <a:rPr lang="ru-RU" sz="1400" dirty="0">
                <a:solidFill>
                  <a:schemeClr val="accent3">
                    <a:lumMod val="50000"/>
                  </a:schemeClr>
                </a:solidFill>
              </a:rPr>
              <a:t>- формирование нравственной культуры личности;</a:t>
            </a:r>
          </a:p>
          <a:p>
            <a:r>
              <a:rPr lang="ru-RU" sz="1400" dirty="0">
                <a:solidFill>
                  <a:schemeClr val="accent3">
                    <a:lumMod val="50000"/>
                  </a:schemeClr>
                </a:solidFill>
              </a:rPr>
              <a:t>- воспитание личной ответственности за сохранение природы своего края;</a:t>
            </a:r>
          </a:p>
          <a:p>
            <a:r>
              <a:rPr lang="ru-RU" sz="1400" dirty="0">
                <a:solidFill>
                  <a:schemeClr val="accent3">
                    <a:lumMod val="50000"/>
                  </a:schemeClr>
                </a:solidFill>
              </a:rPr>
              <a:t>- воспитание потребности в грамотном ведении сельского хозяйства;</a:t>
            </a:r>
          </a:p>
          <a:p>
            <a:r>
              <a:rPr lang="ru-RU" sz="1400" dirty="0">
                <a:solidFill>
                  <a:schemeClr val="accent3">
                    <a:lumMod val="50000"/>
                  </a:schemeClr>
                </a:solidFill>
              </a:rPr>
              <a:t>-воспитание любви к Родине, чувства патриотизма, бережного отношения к природе.</a:t>
            </a:r>
          </a:p>
        </p:txBody>
      </p:sp>
    </p:spTree>
    <p:extLst>
      <p:ext uri="{BB962C8B-B14F-4D97-AF65-F5344CB8AC3E}">
        <p14:creationId xmlns:p14="http://schemas.microsoft.com/office/powerpoint/2010/main" val="1157172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57200" y="381000"/>
            <a:ext cx="8305800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>
                <a:solidFill>
                  <a:schemeClr val="accent3">
                    <a:lumMod val="50000"/>
                  </a:schemeClr>
                </a:solidFill>
                <a:latin typeface="Arial Black" pitchFamily="34" charset="0"/>
              </a:rPr>
              <a:t>Особенности организации образовательного процесса.</a:t>
            </a:r>
          </a:p>
          <a:p>
            <a:pPr indent="539750" algn="just"/>
            <a:r>
              <a:rPr lang="ru-RU" dirty="0">
                <a:solidFill>
                  <a:schemeClr val="accent3">
                    <a:lumMod val="50000"/>
                  </a:schemeClr>
                </a:solidFill>
              </a:rPr>
              <a:t>Занятия проводятся 1 раз в неделю. Состав группы – постоянный, не более 20 человек.</a:t>
            </a:r>
          </a:p>
          <a:p>
            <a:pPr indent="539750" algn="just"/>
            <a:r>
              <a:rPr lang="ru-RU" b="1" dirty="0">
                <a:solidFill>
                  <a:schemeClr val="accent3">
                    <a:lumMod val="50000"/>
                  </a:schemeClr>
                </a:solidFill>
                <a:latin typeface="Arial Black" pitchFamily="34" charset="0"/>
              </a:rPr>
              <a:t>Методики: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</a:rPr>
              <a:t> мониторинг усвоения обучающимися учебного материала, авторская методика проведения занятия, обновления содержания образовательного процесса; методика организации воспитательной работы (формирования коллектива, выявления неформального лидера), методика комплектования учебной группы, методика анализа результатов деятельности, методика организации и проведения массового мероприятия (выставки, конкурса, соревнования, праздника, игровой программы);</a:t>
            </a:r>
          </a:p>
          <a:p>
            <a:pPr indent="539750" algn="just"/>
            <a:r>
              <a:rPr lang="ru-RU" b="1" dirty="0">
                <a:solidFill>
                  <a:schemeClr val="accent3">
                    <a:lumMod val="50000"/>
                  </a:schemeClr>
                </a:solidFill>
                <a:latin typeface="Arial Black" pitchFamily="34" charset="0"/>
              </a:rPr>
              <a:t>Методы обучения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</a:rPr>
              <a:t>: словесный, наглядный, практический, объяснительно-иллюстративный, репродуктивный, частично-поисковый, исследовательский проблемный; игровой, дискуссионный, проектный;</a:t>
            </a:r>
          </a:p>
          <a:p>
            <a:pPr indent="539750" algn="just"/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Формы </a:t>
            </a:r>
            <a:r>
              <a:rPr lang="ru-RU" b="1" dirty="0">
                <a:solidFill>
                  <a:schemeClr val="accent3">
                    <a:lumMod val="50000"/>
                  </a:schemeClr>
                </a:solidFill>
              </a:rPr>
              <a:t>организации образовательного процесса: 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</a:rPr>
              <a:t>индивидуально-групповая, групповая, массовая;</a:t>
            </a:r>
          </a:p>
          <a:p>
            <a:pPr indent="539750" algn="just"/>
            <a:r>
              <a:rPr lang="ru-RU" b="1" dirty="0">
                <a:solidFill>
                  <a:schemeClr val="accent3">
                    <a:lumMod val="50000"/>
                  </a:schemeClr>
                </a:solidFill>
              </a:rPr>
              <a:t>Возможные формы организации учебного занятия 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</a:rPr>
              <a:t>– беседа, выставка, диспут, защита проектов, игра (деловая, ролевая), конкурс, конференция, круглый стол, лабораторное занятие, лекция, мастер-класс, «мозговой штурм», наблюдение, олимпиада, открытое занятие, поход, праздник, практическое занятие, презентация, путешествие, рейд, семинар, экскурсия, экспедиция, эксперимент.</a:t>
            </a:r>
          </a:p>
        </p:txBody>
      </p:sp>
    </p:spTree>
    <p:extLst>
      <p:ext uri="{BB962C8B-B14F-4D97-AF65-F5344CB8AC3E}">
        <p14:creationId xmlns:p14="http://schemas.microsoft.com/office/powerpoint/2010/main" val="2951889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457200" y="457200"/>
            <a:ext cx="8229600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>
                <a:solidFill>
                  <a:schemeClr val="accent3">
                    <a:lumMod val="50000"/>
                  </a:schemeClr>
                </a:solidFill>
                <a:latin typeface="Arial Black" pitchFamily="34" charset="0"/>
              </a:rPr>
              <a:t>ПЛАНИРУЕМЫЕ РЕЗУЛЬТАТЫ:</a:t>
            </a:r>
            <a:endParaRPr lang="ru-RU" sz="1600" dirty="0">
              <a:solidFill>
                <a:schemeClr val="accent3">
                  <a:lumMod val="50000"/>
                </a:schemeClr>
              </a:solidFill>
              <a:latin typeface="Arial Black" pitchFamily="34" charset="0"/>
            </a:endParaRPr>
          </a:p>
          <a:p>
            <a:pPr indent="357188" algn="just"/>
            <a:r>
              <a:rPr lang="ru-RU" sz="1600" b="1" dirty="0">
                <a:solidFill>
                  <a:schemeClr val="accent3">
                    <a:lumMod val="50000"/>
                  </a:schemeClr>
                </a:solidFill>
              </a:rPr>
              <a:t>Первый уровень – </a:t>
            </a:r>
            <a:r>
              <a:rPr lang="ru-RU" sz="1600" dirty="0">
                <a:solidFill>
                  <a:schemeClr val="accent3">
                    <a:lumMod val="50000"/>
                  </a:schemeClr>
                </a:solidFill>
              </a:rPr>
              <a:t>приобретение учащимися социальных знаний:</a:t>
            </a:r>
          </a:p>
          <a:p>
            <a:pPr indent="357188" algn="just"/>
            <a:r>
              <a:rPr lang="ru-RU" sz="1600" dirty="0">
                <a:solidFill>
                  <a:schemeClr val="accent3">
                    <a:lumMod val="50000"/>
                  </a:schemeClr>
                </a:solidFill>
              </a:rPr>
              <a:t>-осознание себя жителем планеты Земля, чувство ответственности за сохранение природы;</a:t>
            </a:r>
          </a:p>
          <a:p>
            <a:pPr indent="357188" algn="just"/>
            <a:r>
              <a:rPr lang="ru-RU" sz="1600" dirty="0">
                <a:solidFill>
                  <a:schemeClr val="accent3">
                    <a:lumMod val="50000"/>
                  </a:schemeClr>
                </a:solidFill>
              </a:rPr>
              <a:t>- осознание себя членом общества и государства (самоопределение своей российской гражданской идентичности); чувство любви к своей стране, выражающееся в интересе к её природе, сопричастности к её истории и культуре, в желании участвовать в делах и событиях современной российской жизни;</a:t>
            </a:r>
          </a:p>
          <a:p>
            <a:pPr indent="357188" algn="just"/>
            <a:r>
              <a:rPr lang="ru-RU" sz="1600" dirty="0">
                <a:solidFill>
                  <a:schemeClr val="accent3">
                    <a:lumMod val="50000"/>
                  </a:schemeClr>
                </a:solidFill>
              </a:rPr>
              <a:t>- сформированность целостного, социально-ориентированного взгляда на окружающий мир в его органичном единстве и разнообразии природы, народов, культур и религий;</a:t>
            </a:r>
          </a:p>
          <a:p>
            <a:pPr indent="357188" algn="just"/>
            <a:r>
              <a:rPr lang="ru-RU" sz="1600" dirty="0">
                <a:solidFill>
                  <a:schemeClr val="accent3">
                    <a:lumMod val="50000"/>
                  </a:schemeClr>
                </a:solidFill>
              </a:rPr>
              <a:t>- уважение к истории и культуре всех народов Земли на основе понимания и принятия базовых общечеловеческих ценностей.</a:t>
            </a:r>
          </a:p>
          <a:p>
            <a:pPr indent="357188" algn="just"/>
            <a:r>
              <a:rPr lang="ru-RU" sz="1600" b="1" dirty="0">
                <a:solidFill>
                  <a:schemeClr val="accent3">
                    <a:lumMod val="50000"/>
                  </a:schemeClr>
                </a:solidFill>
              </a:rPr>
              <a:t>Второй уровень – </a:t>
            </a:r>
            <a:r>
              <a:rPr lang="ru-RU" sz="1600" dirty="0">
                <a:solidFill>
                  <a:schemeClr val="accent3">
                    <a:lumMod val="50000"/>
                  </a:schemeClr>
                </a:solidFill>
              </a:rPr>
              <a:t>формирование позитивного отношения обучающегося к базовым ценностям нашего общества:</a:t>
            </a:r>
          </a:p>
          <a:p>
            <a:pPr indent="357188" algn="just"/>
            <a:r>
              <a:rPr lang="ru-RU" sz="1600" dirty="0">
                <a:solidFill>
                  <a:schemeClr val="accent3">
                    <a:lumMod val="50000"/>
                  </a:schemeClr>
                </a:solidFill>
              </a:rPr>
              <a:t>- расширение сферы социально-нравственных представлений, включающих в себя освоение социальной роли ученика, понимание образования как личностной ценности;</a:t>
            </a:r>
          </a:p>
          <a:p>
            <a:pPr indent="357188" algn="just"/>
            <a:r>
              <a:rPr lang="ru-RU" sz="1600" dirty="0">
                <a:solidFill>
                  <a:schemeClr val="accent3">
                    <a:lumMod val="50000"/>
                  </a:schemeClr>
                </a:solidFill>
              </a:rPr>
              <a:t>- овладение основами экологической грамотности, элементарными правилами нравственного поведения в мире природы и людей, нормами здоровье сберегающего поведения в природной и социальной среде;</a:t>
            </a:r>
          </a:p>
          <a:p>
            <a:pPr indent="357188" algn="just"/>
            <a:r>
              <a:rPr lang="ru-RU" sz="1600" dirty="0">
                <a:solidFill>
                  <a:schemeClr val="accent3">
                    <a:lumMod val="50000"/>
                  </a:schemeClr>
                </a:solidFill>
              </a:rPr>
              <a:t>- понимание роли и значения родного края в природе и историко-культурном наследии России, в её современной жизни;</a:t>
            </a:r>
          </a:p>
          <a:p>
            <a:pPr indent="357188" algn="just"/>
            <a:r>
              <a:rPr lang="ru-RU" sz="1600" dirty="0">
                <a:solidFill>
                  <a:schemeClr val="accent3">
                    <a:lumMod val="50000"/>
                  </a:schemeClr>
                </a:solidFill>
              </a:rPr>
              <a:t>- понимание места своей семьи в прошлом и настоящем своего края, в истории и культуре России</a:t>
            </a:r>
            <a:r>
              <a:rPr lang="ru-RU" sz="1600" dirty="0" smtClean="0">
                <a:solidFill>
                  <a:schemeClr val="accent3">
                    <a:lumMod val="50000"/>
                  </a:schemeClr>
                </a:solidFill>
              </a:rPr>
              <a:t>;</a:t>
            </a:r>
            <a:endParaRPr lang="ru-RU" sz="1600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7305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943600"/>
          </a:xfrm>
        </p:spPr>
        <p:txBody>
          <a:bodyPr/>
          <a:lstStyle/>
          <a:p>
            <a:pPr marL="0" lvl="0" indent="357188" algn="just">
              <a:spcBef>
                <a:spcPts val="0"/>
              </a:spcBef>
              <a:buNone/>
            </a:pPr>
            <a:r>
              <a:rPr lang="ru-RU" sz="1600" b="1" dirty="0">
                <a:solidFill>
                  <a:schemeClr val="accent3">
                    <a:lumMod val="50000"/>
                  </a:schemeClr>
                </a:solidFill>
              </a:rPr>
              <a:t>Третий уровень – </a:t>
            </a:r>
            <a:r>
              <a:rPr lang="ru-RU" sz="1600" dirty="0">
                <a:solidFill>
                  <a:schemeClr val="accent3">
                    <a:lumMod val="50000"/>
                  </a:schemeClr>
                </a:solidFill>
              </a:rPr>
              <a:t>приобретение опыта самостоятельного социального действия:</a:t>
            </a:r>
          </a:p>
          <a:p>
            <a:pPr marL="0" lvl="0" indent="357188" algn="just">
              <a:spcBef>
                <a:spcPts val="0"/>
              </a:spcBef>
              <a:buNone/>
            </a:pPr>
            <a:r>
              <a:rPr lang="ru-RU" sz="1600" dirty="0">
                <a:solidFill>
                  <a:schemeClr val="accent3">
                    <a:lumMod val="50000"/>
                  </a:schemeClr>
                </a:solidFill>
              </a:rPr>
              <a:t>- способность к адекватной самооценке с опорой на знание основных моральных норм, требующих для своего выполнения развития этических чувств, самостоятельности и личной ответственности за свои поступки в мире природы и социуме;</a:t>
            </a:r>
          </a:p>
          <a:p>
            <a:pPr marL="0" lvl="0" indent="357188" algn="just">
              <a:spcBef>
                <a:spcPts val="0"/>
              </a:spcBef>
              <a:buNone/>
            </a:pPr>
            <a:r>
              <a:rPr lang="ru-RU" sz="1600" dirty="0">
                <a:solidFill>
                  <a:schemeClr val="accent3">
                    <a:lumMod val="50000"/>
                  </a:schemeClr>
                </a:solidFill>
              </a:rPr>
              <a:t>- установка на безопасный здоровый образ жизни, умение оказывать доврачебную помощь себе и окружающим; умение ориентироваться в мире профессий и мотивация к творческому труду.</a:t>
            </a:r>
          </a:p>
          <a:p>
            <a:pPr marL="0" lvl="0" indent="357188" algn="just">
              <a:spcBef>
                <a:spcPts val="0"/>
              </a:spcBef>
              <a:buNone/>
            </a:pPr>
            <a:r>
              <a:rPr lang="ru-RU" sz="1600" dirty="0">
                <a:solidFill>
                  <a:schemeClr val="accent3">
                    <a:lumMod val="50000"/>
                  </a:schemeClr>
                </a:solidFill>
              </a:rPr>
              <a:t>- умение наблюдать, фиксировать, исследовать (измерять, сравнивать, классифицировать, ставить опыты, получать информацию из литературных источников, от окружающих людей, в открытом информационном пространстве) явления окружающего мира; выделять характерные особенности природных и социальных объектов; описывать и характеризовать факты.</a:t>
            </a:r>
          </a:p>
          <a:p>
            <a:pPr marL="0" lvl="0" indent="357188" algn="just">
              <a:spcBef>
                <a:spcPts val="0"/>
              </a:spcBef>
              <a:buNone/>
            </a:pPr>
            <a:r>
              <a:rPr lang="ru-RU" sz="1600" dirty="0">
                <a:solidFill>
                  <a:schemeClr val="accent3">
                    <a:lumMod val="50000"/>
                  </a:schemeClr>
                </a:solidFill>
              </a:rPr>
              <a:t>-положительная динамика социальной и творческой активности обучаемых, подтверждаемая результатами их участия в конкурсах различного уровня, фестивалях, смотрах, соревнованиях.</a:t>
            </a:r>
          </a:p>
          <a:p>
            <a:pPr marL="0" lvl="0" indent="357188" algn="just">
              <a:spcBef>
                <a:spcPts val="0"/>
              </a:spcBef>
              <a:buNone/>
            </a:pPr>
            <a:r>
              <a:rPr lang="ru-RU" sz="1600" dirty="0">
                <a:solidFill>
                  <a:schemeClr val="accent3">
                    <a:lumMod val="50000"/>
                  </a:schemeClr>
                </a:solidFill>
              </a:rPr>
              <a:t>-повышение </a:t>
            </a:r>
            <a:r>
              <a:rPr lang="ru-RU" sz="1600" dirty="0" err="1">
                <a:solidFill>
                  <a:schemeClr val="accent3">
                    <a:lumMod val="50000"/>
                  </a:schemeClr>
                </a:solidFill>
              </a:rPr>
              <a:t>коммуникативности</a:t>
            </a:r>
            <a:r>
              <a:rPr lang="ru-RU" sz="1600" dirty="0">
                <a:solidFill>
                  <a:schemeClr val="accent3">
                    <a:lumMod val="50000"/>
                  </a:schemeClr>
                </a:solidFill>
              </a:rPr>
              <a:t>;</a:t>
            </a:r>
          </a:p>
          <a:p>
            <a:pPr marL="0" lvl="0" indent="357188" algn="just">
              <a:spcBef>
                <a:spcPts val="0"/>
              </a:spcBef>
              <a:buNone/>
            </a:pPr>
            <a:r>
              <a:rPr lang="ru-RU" sz="1600" dirty="0">
                <a:solidFill>
                  <a:schemeClr val="accent3">
                    <a:lumMod val="50000"/>
                  </a:schemeClr>
                </a:solidFill>
              </a:rPr>
              <a:t>-появление и поддержание мотивации к углубленному изучению биологии и агроэкологии;</a:t>
            </a:r>
          </a:p>
          <a:p>
            <a:pPr marL="0" lvl="0" indent="357188" algn="just">
              <a:spcBef>
                <a:spcPts val="0"/>
              </a:spcBef>
              <a:buNone/>
            </a:pPr>
            <a:r>
              <a:rPr lang="ru-RU" sz="1600" dirty="0">
                <a:solidFill>
                  <a:schemeClr val="accent3">
                    <a:lumMod val="50000"/>
                  </a:schemeClr>
                </a:solidFill>
              </a:rPr>
              <a:t>-умение пользоваться современными источниками информации и давать аргументированную оценку информации по биологическим и агроэкологическим вопросам; работать с научной и учебной литературой;</a:t>
            </a:r>
          </a:p>
          <a:p>
            <a:pPr marL="0" lvl="0" indent="357188" algn="just">
              <a:spcBef>
                <a:spcPts val="0"/>
              </a:spcBef>
              <a:buNone/>
            </a:pPr>
            <a:r>
              <a:rPr lang="ru-RU" sz="1600" dirty="0">
                <a:solidFill>
                  <a:schemeClr val="accent3">
                    <a:lumMod val="50000"/>
                  </a:schemeClr>
                </a:solidFill>
              </a:rPr>
              <a:t>-сформировавшиеся агроэкологические знания, умения и навыки, одновременно приобретенные навыки организации эколого-краеведческой работы: проведения викторин, бесед, классных часов с учащимися начальной школы;</a:t>
            </a:r>
          </a:p>
          <a:p>
            <a:pPr marL="0" lvl="0" indent="357188" algn="just">
              <a:spcBef>
                <a:spcPts val="0"/>
              </a:spcBef>
              <a:buNone/>
            </a:pPr>
            <a:r>
              <a:rPr lang="ru-RU" sz="1600" dirty="0">
                <a:solidFill>
                  <a:schemeClr val="accent3">
                    <a:lumMod val="50000"/>
                  </a:schemeClr>
                </a:solidFill>
              </a:rPr>
              <a:t>-ведение здорового образа жизни.</a:t>
            </a:r>
          </a:p>
          <a:p>
            <a:pPr marL="0" indent="357188" algn="just"/>
            <a:endParaRPr lang="ru-RU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6186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1143000"/>
          </a:xfrm>
        </p:spPr>
        <p:txBody>
          <a:bodyPr/>
          <a:lstStyle/>
          <a:p>
            <a:r>
              <a:rPr lang="ru-RU" dirty="0" smtClean="0">
                <a:solidFill>
                  <a:schemeClr val="accent3">
                    <a:lumMod val="50000"/>
                  </a:schemeClr>
                </a:solidFill>
                <a:latin typeface="+mn-lt"/>
              </a:rPr>
              <a:t>Будем рады видеть вас обучающимися по нашей программе</a:t>
            </a:r>
            <a:br>
              <a:rPr lang="ru-RU" dirty="0" smtClean="0">
                <a:solidFill>
                  <a:schemeClr val="accent3">
                    <a:lumMod val="50000"/>
                  </a:schemeClr>
                </a:solidFill>
                <a:latin typeface="+mn-lt"/>
              </a:rPr>
            </a:br>
            <a:r>
              <a:rPr lang="ru-RU" sz="5400" b="1" dirty="0" smtClean="0">
                <a:solidFill>
                  <a:schemeClr val="accent3">
                    <a:lumMod val="50000"/>
                  </a:schemeClr>
                </a:solidFill>
                <a:latin typeface="+mn-lt"/>
              </a:rPr>
              <a:t>СПАСИБО ЗА ВНИМАНИЕ!</a:t>
            </a:r>
            <a:br>
              <a:rPr lang="ru-RU" sz="5400" b="1" dirty="0" smtClean="0">
                <a:solidFill>
                  <a:schemeClr val="accent3">
                    <a:lumMod val="50000"/>
                  </a:schemeClr>
                </a:solidFill>
                <a:latin typeface="+mn-lt"/>
              </a:rPr>
            </a:br>
            <a:endParaRPr lang="ru-RU" sz="5400" b="1" dirty="0">
              <a:solidFill>
                <a:schemeClr val="accent3">
                  <a:lumMod val="50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7233854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Другая 40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4F6128"/>
      </a:hlink>
      <a:folHlink>
        <a:srgbClr val="4F6128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</TotalTime>
  <Words>851</Words>
  <Application>Microsoft Office PowerPoint</Application>
  <PresentationFormat>Экран (4:3)</PresentationFormat>
  <Paragraphs>68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Будем рады видеть вас обучающимися по нашей программе СПАСИБО ЗА ВНИМАНИЕ!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Экологический-4</dc:title>
  <dc:creator>Фокина Лидия Петровна</dc:creator>
  <cp:keywords>Шаблон презентации</cp:keywords>
  <cp:lastModifiedBy>1</cp:lastModifiedBy>
  <cp:revision>21</cp:revision>
  <dcterms:created xsi:type="dcterms:W3CDTF">2017-02-23T13:11:39Z</dcterms:created>
  <dcterms:modified xsi:type="dcterms:W3CDTF">2021-11-29T06:19:40Z</dcterms:modified>
</cp:coreProperties>
</file>