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2" autoAdjust="0"/>
  </p:normalViewPr>
  <p:slideViewPr>
    <p:cSldViewPr>
      <p:cViewPr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4" descr="http://cdn.xl.thumbs.canstockphoto.com/canstock8696699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87500" y="369000"/>
            <a:ext cx="1714500" cy="157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4" descr="http://cdn.xl.thumbs.canstockphoto.com/canstock8696699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87500" y="369000"/>
            <a:ext cx="1714500" cy="157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img-fotki.yandex.ru/get/9805/37366204.57d/0_124e8d_d34c38c4_L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4592954"/>
            <a:ext cx="2376264" cy="192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cdn.vectorstock.com/i/thumbs/39,21/curled-corners-vector-13392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1687" y="5038587"/>
            <a:ext cx="1376663" cy="145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s://cdn.vectorstock.com/i/thumbs/39,21/curled-corners-vector-13392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1687" y="5038587"/>
            <a:ext cx="1376663" cy="145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wmae.pl/news/big/1345702090.jpg"/>
          <p:cNvPicPr>
            <a:picLocks noChangeAspect="1" noChangeArrowheads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000" y="369000"/>
            <a:ext cx="133226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b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996952"/>
            <a:ext cx="9144000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2000" y="189000"/>
            <a:ext cx="8820000" cy="6480000"/>
          </a:xfrm>
          <a:prstGeom prst="rect">
            <a:avLst/>
          </a:prstGeom>
          <a:noFill/>
          <a:ln w="76200"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5614" y="264840"/>
            <a:ext cx="8672772" cy="6328320"/>
          </a:xfrm>
          <a:prstGeom prst="rect">
            <a:avLst/>
          </a:prstGeom>
          <a:noFill/>
          <a:ln w="762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06000" y="333000"/>
            <a:ext cx="8532000" cy="6192000"/>
          </a:xfrm>
          <a:prstGeom prst="rect">
            <a:avLst/>
          </a:prstGeom>
          <a:noFill/>
          <a:ln w="76200"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img-fotki.yandex.ru/get/9805/37366204.57d/0_124e8d_d34c38c4_L.pn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98" y="264840"/>
            <a:ext cx="2376264" cy="192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6669095"/>
            <a:ext cx="75693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kern="1200" dirty="0" smtClean="0">
                <a:solidFill>
                  <a:srgbClr val="00B050"/>
                </a:solidFill>
                <a:effectLst/>
                <a:latin typeface="Alexandra Zeferino One" pitchFamily="66" charset="0"/>
                <a:ea typeface="+mn-ea"/>
                <a:cs typeface="+mn-cs"/>
              </a:rPr>
              <a:t>© </a:t>
            </a:r>
            <a:r>
              <a:rPr lang="en-US" sz="1000" b="1" kern="1200" dirty="0" err="1" smtClean="0">
                <a:solidFill>
                  <a:srgbClr val="00B050"/>
                </a:solidFill>
                <a:effectLst/>
                <a:latin typeface="Alexandra Zeferino One" pitchFamily="66" charset="0"/>
                <a:ea typeface="+mn-ea"/>
                <a:cs typeface="+mn-cs"/>
              </a:rPr>
              <a:t>FokinaLidia</a:t>
            </a:r>
            <a:endParaRPr lang="ru-RU" sz="1000" b="1" kern="1200" dirty="0">
              <a:solidFill>
                <a:srgbClr val="00B050"/>
              </a:solidFill>
              <a:effectLst/>
              <a:latin typeface="Alexandra Zeferino One" pitchFamily="66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3352800" y="6019800"/>
            <a:ext cx="2971801" cy="492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г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. Саки, 2021 год</a:t>
            </a:r>
            <a:endParaRPr lang="ru-RU" sz="1600" i="1" dirty="0">
              <a:solidFill>
                <a:schemeClr val="accent3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457200" y="2133600"/>
            <a:ext cx="8458200" cy="215443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ru-RU" sz="2400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  <a:cs typeface="Arial" charset="0"/>
              </a:rPr>
              <a:t>ДОПОЛНИТЕЛЬНАЯ </a:t>
            </a:r>
            <a:r>
              <a:rPr lang="ru-RU" sz="2400" b="1" i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  <a:cs typeface="Arial" charset="0"/>
              </a:rPr>
              <a:t>ОБЩЕОБРАЗОВАТЕЛЬНАЯ</a:t>
            </a:r>
          </a:p>
          <a:p>
            <a:pPr fontAlgn="base">
              <a:spcAft>
                <a:spcPct val="0"/>
              </a:spcAft>
              <a:defRPr/>
            </a:pPr>
            <a:r>
              <a:rPr lang="ru-RU" sz="2400" b="1" i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  <a:cs typeface="Arial" charset="0"/>
              </a:rPr>
              <a:t>ОБЩЕРАЗВИВАЮЩАЯ ПРОГРАММА</a:t>
            </a:r>
          </a:p>
          <a:p>
            <a:pPr fontAlgn="base">
              <a:spcAft>
                <a:spcPct val="0"/>
              </a:spcAft>
              <a:defRPr/>
            </a:pPr>
            <a:r>
              <a:rPr lang="ru-RU" sz="3200" b="1" i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  <a:cs typeface="Arial" charset="0"/>
              </a:rPr>
              <a:t>«АГРОЭКОЛОГИЯ»</a:t>
            </a:r>
          </a:p>
          <a:p>
            <a:pPr fontAlgn="base">
              <a:spcAft>
                <a:spcPct val="0"/>
              </a:spcAft>
              <a:defRPr/>
            </a:pPr>
            <a:endParaRPr lang="ru-RU" sz="5400" b="1" i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2359152" y="609600"/>
            <a:ext cx="6553200" cy="76944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МУНИЦИПАЛЬНОЕ БЮДЖЕТНОЕ ОБЩЕОБРАЗОВАТЕЛЬНОЕ УЧРЕЖДЕНИЕ </a:t>
            </a:r>
            <a:endParaRPr lang="ru-RU" sz="1100" b="1" dirty="0" smtClean="0">
              <a:solidFill>
                <a:schemeClr val="accent3">
                  <a:lumMod val="50000"/>
                </a:schemeClr>
              </a:solidFill>
              <a:latin typeface="Arial Black" pitchFamily="34" charset="0"/>
            </a:endParaRPr>
          </a:p>
          <a:p>
            <a:r>
              <a:rPr lang="ru-RU" sz="1100" b="1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«</a:t>
            </a:r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САКСКАЯ СРЕДНЯЯ ШКОЛА № 3 ИМЕНИ КАВАЛЕРА ОРДЕНА СЛАВЫ</a:t>
            </a:r>
          </a:p>
          <a:p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 3-Х СТЕПЕНЕЙ ИВАНА ИВАНОВИЧА МОРОЗОВА»</a:t>
            </a:r>
          </a:p>
          <a:p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ГОРОДА САКИ РЕСПУБЛИКИ КРЫМ</a:t>
            </a:r>
            <a:endParaRPr lang="ru-RU" sz="1100" b="1" i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490728" y="3886200"/>
            <a:ext cx="5334000" cy="205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Направленность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600" i="1" u="sng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естественнонаучная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Срок реализации программы </a:t>
            </a:r>
            <a:r>
              <a:rPr lang="ru-RU" sz="1600" i="1" u="sng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- 1 год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Вид программы 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- </a:t>
            </a:r>
            <a:r>
              <a:rPr lang="ru-RU" sz="1600" i="1" u="sng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модифицированная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Уровень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базовый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Возраст 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обучающихся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-</a:t>
            </a:r>
            <a:r>
              <a:rPr lang="ru-RU" sz="1600" i="1" u="sng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7-17 </a:t>
            </a:r>
            <a:r>
              <a:rPr lang="ru-RU" sz="1600" i="1" u="sng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лет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Составитель: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Китаева Виктория Владимировна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Должность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: педагог дополнительного образования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421725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560832" y="838200"/>
            <a:ext cx="8153400" cy="41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804863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Экология становится одной из фундаментальных основ формирования личности, способности глобального видения и понимания единства живой и неживой природы. Без знания экологических закономерностей немыслимо становление современного информационно-экологического общества. </a:t>
            </a:r>
          </a:p>
          <a:p>
            <a:pPr marL="0" indent="804863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ru-RU" sz="1600" b="1" i="1" dirty="0">
              <a:solidFill>
                <a:schemeClr val="accent3">
                  <a:lumMod val="50000"/>
                </a:schemeClr>
              </a:solidFill>
              <a:cs typeface="Arial" charset="0"/>
            </a:endParaRPr>
          </a:p>
          <a:p>
            <a:pPr marL="0" indent="804863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Актуальность </a:t>
            </a:r>
            <a:r>
              <a:rPr lang="ru-RU" sz="1600" b="1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программы «Агроэкология» 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состоит в том, что позволяет познакомить обучающихся с многообразием видов культурных растений, обладающих питательными и целебными свойствами, с современными приемами агротехники выращивания сельскохозяйственных культур, сортов, внесенных в Государственный реестр по Республике Крым. </a:t>
            </a:r>
          </a:p>
          <a:p>
            <a:pPr marL="0" indent="804863" algn="just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В ходе занятий учащиеся учатся прогнозировать последствия своего поведения и деятельности в окружающей среде, овладевают практическими умениями и навыками. Все это способствует становлению и развитию творческих способностей личности ребенка, развитию кругозора детей. Общение с природой - основа формирования экологической культуры, способствует созданию запаса впечатлений, что является предпосылкой для понимания природы как ценности. 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</a:t>
            </a:r>
            <a:endParaRPr lang="ru-RU" sz="1600" i="1" dirty="0">
              <a:solidFill>
                <a:schemeClr val="accent3">
                  <a:lumMod val="50000"/>
                </a:scheme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19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457200"/>
            <a:ext cx="8305800" cy="5985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ЦЕЛЬ И ЗАДАЧИ ПРОГРАММЫ</a:t>
            </a:r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  <a:p>
            <a:pPr marL="1252538" algn="just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Цель программы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: Формирование у подрастающего поколения новых ценностей, ориентации к окружающему миру и своему здоровью, активной жизненной позиции с помощью агроэкологических знаний и посильного труда. </a:t>
            </a:r>
          </a:p>
          <a:p>
            <a:pPr algn="ctr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Задачи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Образовательные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углубление и расширение знаний по экологическим проблемам производства сельскохозяйственной продукции, а также влияние продуктов питания на здоровье человека;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раскрытие взаимосвязи компонентов </a:t>
            </a:r>
            <a:r>
              <a:rPr lang="ru-RU" sz="1400" dirty="0" err="1">
                <a:solidFill>
                  <a:schemeClr val="accent3">
                    <a:lumMod val="50000"/>
                  </a:schemeClr>
                </a:solidFill>
              </a:rPr>
              <a:t>агросистемы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 с факторами окружающей среды и влияния на них антропогенного фактора; 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изучение состояния полеводства и овощеводства в Республике Крым;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формирование правильных взглядов на взаимоотношения человека и </a:t>
            </a:r>
            <a:r>
              <a:rPr lang="ru-RU" sz="1400" dirty="0" err="1">
                <a:solidFill>
                  <a:schemeClr val="accent3">
                    <a:lumMod val="50000"/>
                  </a:schemeClr>
                </a:solidFill>
              </a:rPr>
              <a:t>агросистемы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Развивающие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развитие организаторской способности, общительности, аналитического мышления; 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развитие наблюдательности посредствам наглядности при проведении опытов, практических работ, наблюдений на экскурсиях;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привитие навыков общественно-полезного труда, развитие общественной активности, содействие профориентации обучающихся;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совершенствование трудовой подготовки детей, формирование интереса к труду, потребности овладевать определенными трудовыми навыками, опираясь на региональный компонент; 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 обеспечение разнообразной практической деятельности по изучению и охране окружающей среды. </a:t>
            </a:r>
          </a:p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</a:rPr>
              <a:t>Воспитательные:</a:t>
            </a:r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 воспитание экологической грамотности обучающихся; 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 формирование нравственной культуры личности;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 воспитание личной ответственности за сохранение природы своего края;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 воспитание потребности в грамотном ведении сельского хозяйства;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</a:rPr>
              <a:t>-воспитание любви к Родине, чувства патриотизма, бережного отношения к природе.</a:t>
            </a:r>
          </a:p>
        </p:txBody>
      </p:sp>
    </p:spTree>
    <p:extLst>
      <p:ext uri="{BB962C8B-B14F-4D97-AF65-F5344CB8AC3E}">
        <p14:creationId xmlns:p14="http://schemas.microsoft.com/office/powerpoint/2010/main" val="115717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381000"/>
            <a:ext cx="8305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Особенности организации образовательного процесса.</a:t>
            </a:r>
          </a:p>
          <a:p>
            <a:pPr indent="539750" algn="just"/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Занятия проводятся 1 раз в неделю. Состав группы – постоянный, не более 20 человек.</a:t>
            </a:r>
          </a:p>
          <a:p>
            <a:pPr indent="539750" algn="just"/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Методики: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мониторинг усвоения обучающимися учебного материала, авторская методика проведения занятия, обновления содержания образовательного процесса; методика организации воспитательной работы (формирования коллектива, выявления неформального лидера), методика комплектования учебной группы, методика анализа результатов деятельности, методика организации и проведения массового мероприятия (выставки, конкурса, соревнования, праздника, игровой программы);</a:t>
            </a:r>
          </a:p>
          <a:p>
            <a:pPr indent="539750" algn="just"/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Методы обучения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: словесный, наглядный, практический, объяснительно-иллюстративный, репродуктивный, частично-поисковый, исследовательский проблемный; игровой, дискуссионный, проектный;</a:t>
            </a:r>
          </a:p>
          <a:p>
            <a:pPr indent="539750" algn="just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Формы 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организации образовательного процесса: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индивидуально-групповая, групповая, массовая;</a:t>
            </a:r>
          </a:p>
          <a:p>
            <a:pPr indent="539750" algn="just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Возможные формы организации учебного занятия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– беседа, выставка, диспут, защита проектов, игра (деловая, ролевая), конкурс, конференция, круглый стол, лабораторное занятие, лекция, мастер-класс, «мозговой штурм», наблюдение, олимпиада, открытое занятие, поход, праздник, практическое занятие, презентация, путешествие, рейд, семинар, экскурсия, экспедиция, эксперимент.</a:t>
            </a:r>
          </a:p>
        </p:txBody>
      </p:sp>
    </p:spTree>
    <p:extLst>
      <p:ext uri="{BB962C8B-B14F-4D97-AF65-F5344CB8AC3E}">
        <p14:creationId xmlns:p14="http://schemas.microsoft.com/office/powerpoint/2010/main" val="295188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57200" y="457200"/>
            <a:ext cx="82296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ПЛАНИРУЕМЫЕ РЕЗУЛЬТАТЫ:</a:t>
            </a:r>
            <a:endParaRPr lang="ru-RU" sz="1600" dirty="0">
              <a:solidFill>
                <a:schemeClr val="accent3">
                  <a:lumMod val="50000"/>
                </a:schemeClr>
              </a:solidFill>
              <a:latin typeface="Arial Black" pitchFamily="34" charset="0"/>
            </a:endParaRPr>
          </a:p>
          <a:p>
            <a:pPr indent="357188" algn="just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Первый уровень –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приобретение учащимися социальных знаний:</a:t>
            </a:r>
          </a:p>
          <a:p>
            <a:pPr indent="357188"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-осознание себя жителем планеты Земля, чувство ответственности за сохранение природы;</a:t>
            </a:r>
          </a:p>
          <a:p>
            <a:pPr indent="357188"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осознание себя членом общества и государства (самоопределение своей российской гражданской идентичности); чувство любви к своей стране, выражающееся в интересе к её природе, сопричастности к её истории и культуре, в желании участвовать в делах и событиях современной российской жизни;</a:t>
            </a:r>
          </a:p>
          <a:p>
            <a:pPr indent="357188"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сформированность целостного, социально-ориентированного взгляда на окружающий мир в его органичном единстве и разнообразии природы, народов, культур и религий;</a:t>
            </a:r>
          </a:p>
          <a:p>
            <a:pPr indent="357188"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уважение к истории и культуре всех народов Земли на основе понимания и принятия базовых общечеловеческих ценностей.</a:t>
            </a:r>
          </a:p>
          <a:p>
            <a:pPr indent="357188" algn="just"/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Второй уровень –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формирование позитивного отношения обучающегося к базовым ценностям нашего общества:</a:t>
            </a:r>
          </a:p>
          <a:p>
            <a:pPr indent="357188"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расширение сферы социально-нравственных представлений, включающих в себя освоение социальной роли ученика, понимание образования как личностной ценности;</a:t>
            </a:r>
          </a:p>
          <a:p>
            <a:pPr indent="357188"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овладение основами экологической грамотности, элементарными правилами нравственного поведения в мире природы и людей, нормами здоровье сберегающего поведения в природной и социальной среде;</a:t>
            </a:r>
          </a:p>
          <a:p>
            <a:pPr indent="357188"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понимание роли и значения родного края в природе и историко-культурном наследии России, в её современной жизни;</a:t>
            </a:r>
          </a:p>
          <a:p>
            <a:pPr indent="357188" algn="just"/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понимание места своей семьи в прошлом и настоящем своего края, в истории и культуре России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  <a:endParaRPr lang="ru-RU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30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/>
          <a:lstStyle/>
          <a:p>
            <a:pPr marL="0" lvl="0" indent="357188" algn="just">
              <a:spcBef>
                <a:spcPts val="0"/>
              </a:spcBef>
              <a:buNone/>
            </a:pP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</a:rPr>
              <a:t>Третий уровень –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приобретение опыта самостоятельного социального действия: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способность к адекватной самооценке с опорой на знание основных моральных норм, требующих для своего выполнения развития этических чувств, самостоятельности и личной ответственности за свои поступки в мире природы и социуме;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установка на безопасный здоровый образ жизни, умение оказывать доврачебную помощь себе и окружающим; умение ориентироваться в мире профессий и мотивация к творческому труду.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 умение наблюдать, фиксировать, исследовать (измерять, сравнивать, классифицировать, ставить опыты, получать информацию из литературных источников, от окружающих людей, в открытом информационном пространстве) явления окружающего мира; выделять характерные особенности природных и социальных объектов; описывать и характеризовать факты.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-положительная динамика социальной и творческой активности обучаемых, подтверждаемая результатами их участия в конкурсах различного уровня, фестивалях, смотрах, соревнованиях.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-повышение </a:t>
            </a:r>
            <a:r>
              <a:rPr lang="ru-RU" sz="1600" dirty="0" err="1">
                <a:solidFill>
                  <a:schemeClr val="accent3">
                    <a:lumMod val="50000"/>
                  </a:schemeClr>
                </a:solidFill>
              </a:rPr>
              <a:t>коммуникативности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;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-появление и поддержание мотивации к углубленному изучению биологии и агроэкологии;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-умение пользоваться современными источниками информации и давать аргументированную оценку информации по биологическим и агроэкологическим вопросам; работать с научной и учебной литературой;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-сформировавшиеся агроэкологические знания, умения и навыки, одновременно приобретенные навыки организации эколого-краеведческой работы: проведения викторин, бесед, классных часов с учащимися начальной школы;</a:t>
            </a:r>
          </a:p>
          <a:p>
            <a:pPr marL="0" lvl="0" indent="357188" algn="just">
              <a:spcBef>
                <a:spcPts val="0"/>
              </a:spcBef>
              <a:buNone/>
            </a:pPr>
            <a:r>
              <a:rPr lang="ru-RU" sz="1600" dirty="0">
                <a:solidFill>
                  <a:schemeClr val="accent3">
                    <a:lumMod val="50000"/>
                  </a:schemeClr>
                </a:solidFill>
              </a:rPr>
              <a:t>-ведение здорового образа жизни.</a:t>
            </a:r>
          </a:p>
          <a:p>
            <a:pPr marL="0" indent="357188" algn="just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18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Будем рады видеть вас обучающимися по нашей программе</a:t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</a:br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СПАСИБО ЗА ВНИМАНИЕ!</a:t>
            </a:r>
            <a:b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</a:br>
            <a:endParaRPr lang="ru-RU" sz="5400" b="1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2338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4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6128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851</Words>
  <Application>Microsoft Office PowerPoint</Application>
  <PresentationFormat>Экран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Будем рады видеть вас обучающимися по нашей программе 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Экологический-4</dc:title>
  <dc:creator>Фокина Лидия Петровна</dc:creator>
  <cp:keywords>Шаблон презентации</cp:keywords>
  <cp:lastModifiedBy>1</cp:lastModifiedBy>
  <cp:revision>21</cp:revision>
  <dcterms:created xsi:type="dcterms:W3CDTF">2017-02-23T13:11:39Z</dcterms:created>
  <dcterms:modified xsi:type="dcterms:W3CDTF">2021-11-29T06:19:40Z</dcterms:modified>
</cp:coreProperties>
</file>